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60"/>
  </p:notesMasterIdLst>
  <p:sldIdLst>
    <p:sldId id="312" r:id="rId3"/>
    <p:sldId id="310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311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32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85487-437F-4435-913D-B47EA7F85257}" type="datetimeFigureOut">
              <a:rPr lang="en-IN" smtClean="0"/>
              <a:t>25-06-2022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B1C23-4D2F-471B-9115-DCED833308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5588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12D32-75B1-46F8-828F-DC2C43BA08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64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B1C23-4D2F-471B-9115-DCED833308F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654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25/06/2022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25/06/2022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25/06/2022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9"/>
            <a:ext cx="6858000" cy="1655763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514350">
              <a:defRPr/>
            </a:pPr>
            <a:fld id="{372CBE1C-4E43-465C-87B8-579789110D1B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 defTabSz="514350">
                <a:defRPr/>
              </a:pPr>
              <a:t>6/25/2022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14350"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14350">
              <a:defRPr/>
            </a:pPr>
            <a:fld id="{AF249FA2-BD65-424F-B738-5E4A972465C6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 defTabSz="51435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262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514350">
              <a:defRPr/>
            </a:pPr>
            <a:fld id="{372CBE1C-4E43-465C-87B8-579789110D1B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 defTabSz="514350">
                <a:defRPr/>
              </a:pPr>
              <a:t>6/25/2022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14350"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14350">
              <a:defRPr/>
            </a:pPr>
            <a:fld id="{AF249FA2-BD65-424F-B738-5E4A972465C6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 defTabSz="51435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9665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2"/>
            <a:ext cx="7886700" cy="285273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514350">
              <a:defRPr/>
            </a:pPr>
            <a:fld id="{372CBE1C-4E43-465C-87B8-579789110D1B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 defTabSz="514350">
                <a:defRPr/>
              </a:pPr>
              <a:t>6/25/2022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14350"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14350">
              <a:defRPr/>
            </a:pPr>
            <a:fld id="{AF249FA2-BD65-424F-B738-5E4A972465C6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 defTabSz="51435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5153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514350">
              <a:defRPr/>
            </a:pPr>
            <a:fld id="{372CBE1C-4E43-465C-87B8-579789110D1B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 defTabSz="514350">
                <a:defRPr/>
              </a:pPr>
              <a:t>6/25/2022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14350"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14350">
              <a:defRPr/>
            </a:pPr>
            <a:fld id="{AF249FA2-BD65-424F-B738-5E4A972465C6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 defTabSz="51435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100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514350">
              <a:defRPr/>
            </a:pPr>
            <a:fld id="{372CBE1C-4E43-465C-87B8-579789110D1B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 defTabSz="514350">
                <a:defRPr/>
              </a:pPr>
              <a:t>6/25/2022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14350"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14350">
              <a:defRPr/>
            </a:pPr>
            <a:fld id="{AF249FA2-BD65-424F-B738-5E4A972465C6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 defTabSz="51435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4341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514350">
              <a:defRPr/>
            </a:pPr>
            <a:fld id="{372CBE1C-4E43-465C-87B8-579789110D1B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 defTabSz="514350">
                <a:defRPr/>
              </a:pPr>
              <a:t>6/25/2022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14350"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14350">
              <a:defRPr/>
            </a:pPr>
            <a:fld id="{AF249FA2-BD65-424F-B738-5E4A972465C6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 defTabSz="51435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9210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514350">
              <a:defRPr/>
            </a:pPr>
            <a:fld id="{372CBE1C-4E43-465C-87B8-579789110D1B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 defTabSz="514350">
                <a:defRPr/>
              </a:pPr>
              <a:t>6/25/2022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14350"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14350">
              <a:defRPr/>
            </a:pPr>
            <a:fld id="{AF249FA2-BD65-424F-B738-5E4A972465C6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 defTabSz="51435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73482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514350">
              <a:defRPr/>
            </a:pPr>
            <a:fld id="{372CBE1C-4E43-465C-87B8-579789110D1B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 defTabSz="514350">
                <a:defRPr/>
              </a:pPr>
              <a:t>6/25/2022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14350"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14350">
              <a:defRPr/>
            </a:pPr>
            <a:fld id="{AF249FA2-BD65-424F-B738-5E4A972465C6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 defTabSz="51435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3414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25/06/2022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514350">
              <a:defRPr/>
            </a:pPr>
            <a:fld id="{372CBE1C-4E43-465C-87B8-579789110D1B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 defTabSz="514350">
                <a:defRPr/>
              </a:pPr>
              <a:t>6/25/2022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14350"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14350">
              <a:defRPr/>
            </a:pPr>
            <a:fld id="{AF249FA2-BD65-424F-B738-5E4A972465C6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 defTabSz="51435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0214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514350">
              <a:defRPr/>
            </a:pPr>
            <a:fld id="{372CBE1C-4E43-465C-87B8-579789110D1B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 defTabSz="514350">
                <a:defRPr/>
              </a:pPr>
              <a:t>6/25/2022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14350"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14350">
              <a:defRPr/>
            </a:pPr>
            <a:fld id="{AF249FA2-BD65-424F-B738-5E4A972465C6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 defTabSz="51435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2084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8"/>
            <a:ext cx="1971675" cy="58118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8"/>
            <a:ext cx="5800725" cy="58118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514350">
              <a:defRPr/>
            </a:pPr>
            <a:fld id="{372CBE1C-4E43-465C-87B8-579789110D1B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 defTabSz="514350">
                <a:defRPr/>
              </a:pPr>
              <a:t>6/25/2022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14350"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14350">
              <a:defRPr/>
            </a:pPr>
            <a:fld id="{AF249FA2-BD65-424F-B738-5E4A972465C6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 defTabSz="51435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4616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25/06/2022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25/06/2022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25/06/2022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25/06/2022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25/06/2022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25/06/2022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25/06/2022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/>
              <a:t>25/06/2022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/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14350">
              <a:defRPr/>
            </a:pPr>
            <a:fld id="{372CBE1C-4E43-465C-87B8-579789110D1B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 defTabSz="514350">
                <a:defRPr/>
              </a:pPr>
              <a:t>6/25/2022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14350">
              <a:defRPr/>
            </a:pPr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14350">
              <a:defRPr/>
            </a:pPr>
            <a:fld id="{AF249FA2-BD65-424F-B738-5E4A972465C6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 defTabSz="51435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83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159589" y="3003141"/>
            <a:ext cx="5124143" cy="1616332"/>
            <a:chOff x="1807268" y="2671915"/>
            <a:chExt cx="9109587" cy="2873477"/>
          </a:xfrm>
        </p:grpSpPr>
        <p:sp>
          <p:nvSpPr>
            <p:cNvPr id="8" name="Rectangle 7"/>
            <p:cNvSpPr/>
            <p:nvPr/>
          </p:nvSpPr>
          <p:spPr>
            <a:xfrm>
              <a:off x="1807268" y="2671915"/>
              <a:ext cx="9109587" cy="13199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>
                <a:defRPr/>
              </a:pPr>
              <a:r>
                <a:rPr lang="en-US" sz="1350" b="1" dirty="0">
                  <a:solidFill>
                    <a:sysClr val="windowText" lastClr="000000"/>
                  </a:solidFill>
                  <a:latin typeface="Calibri Light" panose="020F0302020204030204"/>
                  <a:sym typeface="Arial"/>
                </a:rPr>
                <a:t>Data Science and Machine </a:t>
              </a:r>
              <a:r>
                <a:rPr lang="en-US" sz="1350" b="1" dirty="0">
                  <a:solidFill>
                    <a:sysClr val="windowText" lastClr="000000"/>
                  </a:solidFill>
                  <a:latin typeface="Calibri Light" panose="020F0302020204030204"/>
                  <a:sym typeface="Arial"/>
                </a:rPr>
                <a:t>Learning</a:t>
              </a:r>
            </a:p>
            <a:p>
              <a:pPr algn="ctr" defTabSz="514350">
                <a:defRPr/>
              </a:pPr>
              <a:endParaRPr lang="en-US" sz="1350" b="1" dirty="0">
                <a:solidFill>
                  <a:sysClr val="windowText" lastClr="000000"/>
                </a:solidFill>
                <a:latin typeface="Calibri Light" panose="020F0302020204030204"/>
                <a:sym typeface="Arial"/>
              </a:endParaRPr>
            </a:p>
            <a:p>
              <a:pPr algn="ctr" defTabSz="514350">
                <a:defRPr/>
              </a:pPr>
              <a:r>
                <a:rPr lang="en-US" sz="1350" b="1" dirty="0">
                  <a:solidFill>
                    <a:sysClr val="windowText" lastClr="000000"/>
                  </a:solidFill>
                  <a:latin typeface="Calibri Light" panose="020F0302020204030204"/>
                  <a:sym typeface="Arial"/>
                </a:rPr>
                <a:t>Module </a:t>
              </a:r>
              <a:r>
                <a:rPr lang="en-US" sz="1350" b="1" dirty="0" smtClean="0">
                  <a:solidFill>
                    <a:sysClr val="windowText" lastClr="000000"/>
                  </a:solidFill>
                  <a:latin typeface="Calibri Light" panose="020F0302020204030204"/>
                  <a:sym typeface="Arial"/>
                </a:rPr>
                <a:t>Two: Data Preparation</a:t>
              </a:r>
              <a:endParaRPr lang="en-US" sz="1350" b="1" dirty="0">
                <a:solidFill>
                  <a:sysClr val="windowText" lastClr="000000"/>
                </a:solidFill>
                <a:latin typeface="Calibri Light" panose="020F0302020204030204"/>
                <a:sym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33136" y="4257366"/>
              <a:ext cx="5909187" cy="12880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>
                <a:defRPr/>
              </a:pPr>
              <a:r>
                <a:rPr lang="en-US" sz="1350" b="1" dirty="0">
                  <a:solidFill>
                    <a:sysClr val="windowText" lastClr="000000"/>
                  </a:solidFill>
                  <a:latin typeface="Calibri Light" panose="020F0302020204030204"/>
                  <a:sym typeface="Arial"/>
                </a:rPr>
                <a:t>Trainer: </a:t>
              </a:r>
              <a:r>
                <a:rPr lang="en-US" sz="1350" b="1" dirty="0" err="1">
                  <a:solidFill>
                    <a:sysClr val="windowText" lastClr="000000"/>
                  </a:solidFill>
                  <a:latin typeface="Calibri Light" panose="020F0302020204030204"/>
                  <a:sym typeface="Arial"/>
                </a:rPr>
                <a:t>Dr</a:t>
              </a:r>
              <a:r>
                <a:rPr lang="en-US" sz="1350" b="1" dirty="0">
                  <a:solidFill>
                    <a:sysClr val="windowText" lastClr="000000"/>
                  </a:solidFill>
                  <a:latin typeface="Calibri Light" panose="020F0302020204030204"/>
                  <a:sym typeface="Arial"/>
                </a:rPr>
                <a:t> </a:t>
              </a:r>
              <a:r>
                <a:rPr lang="en-US" sz="1350" b="1" dirty="0">
                  <a:solidFill>
                    <a:sysClr val="windowText" lastClr="000000"/>
                  </a:solidFill>
                  <a:latin typeface="Calibri Light" panose="020F0302020204030204"/>
                  <a:sym typeface="Arial"/>
                </a:rPr>
                <a:t>Ayman  </a:t>
              </a:r>
              <a:r>
                <a:rPr lang="en-US" sz="1350" b="1" dirty="0" err="1">
                  <a:solidFill>
                    <a:sysClr val="windowText" lastClr="000000"/>
                  </a:solidFill>
                  <a:latin typeface="Calibri Light" panose="020F0302020204030204"/>
                  <a:sym typeface="Arial"/>
                </a:rPr>
                <a:t>Rawshdeh</a:t>
              </a:r>
              <a:r>
                <a:rPr lang="en-US" sz="1350" b="1" dirty="0">
                  <a:solidFill>
                    <a:sysClr val="windowText" lastClr="000000"/>
                  </a:solidFill>
                  <a:latin typeface="Calibri Light" panose="020F0302020204030204"/>
                  <a:sym typeface="Arial"/>
                </a:rPr>
                <a:t> </a:t>
              </a:r>
              <a:endParaRPr lang="en-US" sz="1350" b="1" dirty="0">
                <a:solidFill>
                  <a:sysClr val="windowText" lastClr="000000"/>
                </a:solidFill>
                <a:latin typeface="Calibri Light" panose="020F0302020204030204"/>
                <a:sym typeface="Arial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61512" y="1616177"/>
            <a:ext cx="6306344" cy="1349633"/>
            <a:chOff x="388463" y="206200"/>
            <a:chExt cx="11211278" cy="2399348"/>
          </a:xfrm>
        </p:grpSpPr>
        <p:grpSp>
          <p:nvGrpSpPr>
            <p:cNvPr id="6" name="Group 5"/>
            <p:cNvGrpSpPr/>
            <p:nvPr/>
          </p:nvGrpSpPr>
          <p:grpSpPr>
            <a:xfrm>
              <a:off x="388463" y="206200"/>
              <a:ext cx="11211278" cy="1066892"/>
              <a:chOff x="388463" y="206200"/>
              <a:chExt cx="11211278" cy="106689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58128" y="284207"/>
                <a:ext cx="841613" cy="910878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463" y="309926"/>
                <a:ext cx="1725561" cy="9144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2361" y="206200"/>
                <a:ext cx="1426588" cy="1066892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1410929" y="1514167"/>
              <a:ext cx="9370142" cy="10913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>
                <a:defRPr/>
              </a:pPr>
              <a:r>
                <a:rPr lang="ar-JO" sz="1575" dirty="0">
                  <a:solidFill>
                    <a:prstClr val="black"/>
                  </a:solidFill>
                  <a:latin typeface="Calibri" panose="020F0502020204030204"/>
                  <a:cs typeface="Arial" panose="020B0604020202020204" pitchFamily="34" charset="0"/>
                  <a:sym typeface="Arial"/>
                </a:rPr>
                <a:t>البرنامج التدريبي لتطوير مهارات حديثي التخرج لتعزيز فرص العمل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4955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6F1DF604-2F3F-41EC-BBA3-A5FC08A886EC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16256635" cy="9144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5EA3215D-E6C3-4BE0-91E9-547C7C439EC8}"/>
                </a:ext>
              </a:extLst>
            </p:cNvPr>
            <p:cNvSpPr/>
            <p:nvPr/>
          </p:nvSpPr>
          <p:spPr>
            <a:xfrm>
              <a:off x="0" y="4445508"/>
              <a:ext cx="6801611" cy="46984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E5FBD8FB-FF48-4DCE-9F64-54D8F6DAC5B7}"/>
                </a:ext>
              </a:extLst>
            </p:cNvPr>
            <p:cNvSpPr/>
            <p:nvPr/>
          </p:nvSpPr>
          <p:spPr>
            <a:xfrm>
              <a:off x="6801611" y="4424170"/>
              <a:ext cx="6801611" cy="471982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85E4C428-B66F-4A36-8B13-F44434C2DED6}"/>
                </a:ext>
              </a:extLst>
            </p:cNvPr>
            <p:cNvSpPr/>
            <p:nvPr/>
          </p:nvSpPr>
          <p:spPr>
            <a:xfrm>
              <a:off x="13603223" y="4445508"/>
              <a:ext cx="2653282" cy="46984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CB769CD9-4686-40B4-9DCA-7FC72A190091}"/>
                </a:ext>
              </a:extLst>
            </p:cNvPr>
            <p:cNvSpPr/>
            <p:nvPr/>
          </p:nvSpPr>
          <p:spPr>
            <a:xfrm>
              <a:off x="0" y="146304"/>
              <a:ext cx="6801611" cy="47701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2450B012-DD04-4B3A-94B8-90AF8914F9B2}"/>
                </a:ext>
              </a:extLst>
            </p:cNvPr>
            <p:cNvSpPr/>
            <p:nvPr/>
          </p:nvSpPr>
          <p:spPr>
            <a:xfrm>
              <a:off x="6801611" y="123444"/>
              <a:ext cx="6801611" cy="47701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F7897582-20D6-4E66-AB5F-B2A4D2278CB1}"/>
                </a:ext>
              </a:extLst>
            </p:cNvPr>
            <p:cNvSpPr/>
            <p:nvPr/>
          </p:nvSpPr>
          <p:spPr>
            <a:xfrm>
              <a:off x="13603223" y="146304"/>
              <a:ext cx="2653282" cy="47701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6B81EAED-0907-44A1-8344-69649C4FC916}"/>
                </a:ext>
              </a:extLst>
            </p:cNvPr>
            <p:cNvSpPr/>
            <p:nvPr/>
          </p:nvSpPr>
          <p:spPr>
            <a:xfrm>
              <a:off x="0" y="0"/>
              <a:ext cx="1524000" cy="146685"/>
            </a:xfrm>
            <a:custGeom>
              <a:avLst/>
              <a:gdLst/>
              <a:ahLst/>
              <a:cxnLst/>
              <a:rect l="l" t="t" r="r" b="b"/>
              <a:pathLst>
                <a:path w="1524000" h="146685">
                  <a:moveTo>
                    <a:pt x="0" y="146303"/>
                  </a:moveTo>
                  <a:lnTo>
                    <a:pt x="1524000" y="146303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5CBFADFC-38BB-4C52-AE53-57917C46CCFC}"/>
                </a:ext>
              </a:extLst>
            </p:cNvPr>
            <p:cNvSpPr/>
            <p:nvPr/>
          </p:nvSpPr>
          <p:spPr>
            <a:xfrm>
              <a:off x="1524000" y="0"/>
              <a:ext cx="7394575" cy="146685"/>
            </a:xfrm>
            <a:custGeom>
              <a:avLst/>
              <a:gdLst/>
              <a:ahLst/>
              <a:cxnLst/>
              <a:rect l="l" t="t" r="r" b="b"/>
              <a:pathLst>
                <a:path w="7394575" h="146685">
                  <a:moveTo>
                    <a:pt x="0" y="146303"/>
                  </a:moveTo>
                  <a:lnTo>
                    <a:pt x="7394448" y="146303"/>
                  </a:lnTo>
                  <a:lnTo>
                    <a:pt x="7394448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36FAA656-5D47-49A7-843D-34C53E8EC4BF}"/>
                </a:ext>
              </a:extLst>
            </p:cNvPr>
            <p:cNvSpPr/>
            <p:nvPr/>
          </p:nvSpPr>
          <p:spPr>
            <a:xfrm>
              <a:off x="8918447" y="0"/>
              <a:ext cx="1461770" cy="146685"/>
            </a:xfrm>
            <a:custGeom>
              <a:avLst/>
              <a:gdLst/>
              <a:ahLst/>
              <a:cxnLst/>
              <a:rect l="l" t="t" r="r" b="b"/>
              <a:pathLst>
                <a:path w="1461770" h="146685">
                  <a:moveTo>
                    <a:pt x="0" y="146303"/>
                  </a:moveTo>
                  <a:lnTo>
                    <a:pt x="1461516" y="146303"/>
                  </a:lnTo>
                  <a:lnTo>
                    <a:pt x="1461516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2630DD54-E29E-4A1B-9651-A456DC8C21FC}"/>
                </a:ext>
              </a:extLst>
            </p:cNvPr>
            <p:cNvSpPr/>
            <p:nvPr/>
          </p:nvSpPr>
          <p:spPr>
            <a:xfrm>
              <a:off x="10379964" y="0"/>
              <a:ext cx="489584" cy="146685"/>
            </a:xfrm>
            <a:custGeom>
              <a:avLst/>
              <a:gdLst/>
              <a:ahLst/>
              <a:cxnLst/>
              <a:rect l="l" t="t" r="r" b="b"/>
              <a:pathLst>
                <a:path w="489584" h="146685">
                  <a:moveTo>
                    <a:pt x="0" y="146303"/>
                  </a:moveTo>
                  <a:lnTo>
                    <a:pt x="489203" y="146303"/>
                  </a:lnTo>
                  <a:lnTo>
                    <a:pt x="489203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8C3C1665-9016-4CBD-812A-B90574D7CFF8}"/>
                </a:ext>
              </a:extLst>
            </p:cNvPr>
            <p:cNvSpPr/>
            <p:nvPr/>
          </p:nvSpPr>
          <p:spPr>
            <a:xfrm>
              <a:off x="10869168" y="0"/>
              <a:ext cx="173990" cy="146685"/>
            </a:xfrm>
            <a:custGeom>
              <a:avLst/>
              <a:gdLst/>
              <a:ahLst/>
              <a:cxnLst/>
              <a:rect l="l" t="t" r="r" b="b"/>
              <a:pathLst>
                <a:path w="173990" h="146685">
                  <a:moveTo>
                    <a:pt x="0" y="146303"/>
                  </a:moveTo>
                  <a:lnTo>
                    <a:pt x="173735" y="146303"/>
                  </a:lnTo>
                  <a:lnTo>
                    <a:pt x="173735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1743BD07-8E84-4EC3-B576-915F55F7D598}"/>
                </a:ext>
              </a:extLst>
            </p:cNvPr>
            <p:cNvSpPr/>
            <p:nvPr/>
          </p:nvSpPr>
          <p:spPr>
            <a:xfrm>
              <a:off x="11042904" y="0"/>
              <a:ext cx="1737360" cy="146685"/>
            </a:xfrm>
            <a:custGeom>
              <a:avLst/>
              <a:gdLst/>
              <a:ahLst/>
              <a:cxnLst/>
              <a:rect l="l" t="t" r="r" b="b"/>
              <a:pathLst>
                <a:path w="1737359" h="146685">
                  <a:moveTo>
                    <a:pt x="0" y="146303"/>
                  </a:moveTo>
                  <a:lnTo>
                    <a:pt x="1737359" y="146303"/>
                  </a:lnTo>
                  <a:lnTo>
                    <a:pt x="1737359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4B06AA97-2902-404A-840B-5F6596BF09CF}"/>
                </a:ext>
              </a:extLst>
            </p:cNvPr>
            <p:cNvSpPr/>
            <p:nvPr/>
          </p:nvSpPr>
          <p:spPr>
            <a:xfrm>
              <a:off x="12780264" y="0"/>
              <a:ext cx="3476625" cy="146685"/>
            </a:xfrm>
            <a:custGeom>
              <a:avLst/>
              <a:gdLst/>
              <a:ahLst/>
              <a:cxnLst/>
              <a:rect l="l" t="t" r="r" b="b"/>
              <a:pathLst>
                <a:path w="3476625" h="146685">
                  <a:moveTo>
                    <a:pt x="0" y="146303"/>
                  </a:moveTo>
                  <a:lnTo>
                    <a:pt x="3476244" y="146303"/>
                  </a:lnTo>
                  <a:lnTo>
                    <a:pt x="3476244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solidFill>
              <a:srgbClr val="61ABCC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73D51F8-547E-456D-A16D-C125D3765D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826048"/>
            <a:ext cx="9144000" cy="10962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4D9617-383C-4F84-8217-7EDD13B9B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71991"/>
            <a:ext cx="9144000" cy="1096211"/>
          </a:xfrm>
          <a:prstGeom prst="rect">
            <a:avLst/>
          </a:prstGeom>
        </p:spPr>
      </p:pic>
      <p:sp>
        <p:nvSpPr>
          <p:cNvPr id="17" name="object 25">
            <a:extLst>
              <a:ext uri="{FF2B5EF4-FFF2-40B4-BE49-F238E27FC236}">
                <a16:creationId xmlns:a16="http://schemas.microsoft.com/office/drawing/2014/main" id="{5F418153-7F7E-4DED-8735-8ED293446B12}"/>
              </a:ext>
            </a:extLst>
          </p:cNvPr>
          <p:cNvSpPr txBox="1"/>
          <p:nvPr/>
        </p:nvSpPr>
        <p:spPr>
          <a:xfrm>
            <a:off x="379365" y="3398392"/>
            <a:ext cx="5640229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lang="en-US" sz="2100" spc="-11">
                <a:solidFill>
                  <a:srgbClr val="3E3E3E"/>
                </a:solidFill>
                <a:latin typeface="Noto Sans"/>
                <a:cs typeface="Noto Sans"/>
              </a:rPr>
              <a:t>Module</a:t>
            </a:r>
            <a:r>
              <a:rPr sz="2100" spc="-11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lang="en-US" sz="2100" spc="-4" smtClean="0">
                <a:solidFill>
                  <a:srgbClr val="3E3E3E"/>
                </a:solidFill>
                <a:latin typeface="Noto Sans"/>
                <a:cs typeface="Noto Sans"/>
              </a:rPr>
              <a:t>2</a:t>
            </a:r>
            <a:r>
              <a:rPr sz="2100" spc="-4" smtClean="0">
                <a:solidFill>
                  <a:srgbClr val="3E3E3E"/>
                </a:solidFill>
                <a:latin typeface="Noto Sans"/>
                <a:cs typeface="Noto Sans"/>
              </a:rPr>
              <a:t>— </a:t>
            </a:r>
            <a:r>
              <a:rPr lang="en-US" sz="2100" spc="-23" dirty="0">
                <a:solidFill>
                  <a:srgbClr val="3E3E3E"/>
                </a:solidFill>
                <a:latin typeface="Noto Sans"/>
                <a:cs typeface="Noto Sans"/>
              </a:rPr>
              <a:t>Data Preparation</a:t>
            </a:r>
            <a:endParaRPr sz="2100" dirty="0">
              <a:latin typeface="Noto Sans"/>
              <a:cs typeface="Noto Sans"/>
            </a:endParaRPr>
          </a:p>
        </p:txBody>
      </p:sp>
      <p:sp>
        <p:nvSpPr>
          <p:cNvPr id="18" name="object 26">
            <a:extLst>
              <a:ext uri="{FF2B5EF4-FFF2-40B4-BE49-F238E27FC236}">
                <a16:creationId xmlns:a16="http://schemas.microsoft.com/office/drawing/2014/main" id="{3987C848-461A-4641-AA28-83FCF0A0C093}"/>
              </a:ext>
            </a:extLst>
          </p:cNvPr>
          <p:cNvSpPr txBox="1"/>
          <p:nvPr/>
        </p:nvSpPr>
        <p:spPr>
          <a:xfrm>
            <a:off x="379362" y="2754803"/>
            <a:ext cx="573430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400" b="1" spc="-4" dirty="0">
                <a:solidFill>
                  <a:srgbClr val="252525"/>
                </a:solidFill>
                <a:latin typeface="Noto Sans"/>
                <a:cs typeface="Noto Sans"/>
              </a:rPr>
              <a:t>Data </a:t>
            </a:r>
            <a:r>
              <a:rPr sz="2400" b="1" dirty="0">
                <a:solidFill>
                  <a:srgbClr val="252525"/>
                </a:solidFill>
                <a:latin typeface="Noto Sans"/>
                <a:cs typeface="Noto Sans"/>
              </a:rPr>
              <a:t>Science</a:t>
            </a:r>
            <a:r>
              <a:rPr lang="en-US" sz="2400" b="1" dirty="0">
                <a:solidFill>
                  <a:srgbClr val="252525"/>
                </a:solidFill>
                <a:latin typeface="Noto Sans"/>
                <a:cs typeface="Noto Sans"/>
              </a:rPr>
              <a:t> and Machine Learning </a:t>
            </a:r>
            <a:r>
              <a:rPr sz="2400" b="1" dirty="0">
                <a:solidFill>
                  <a:srgbClr val="252525"/>
                </a:solidFill>
                <a:latin typeface="Noto Sans"/>
                <a:cs typeface="Noto Sans"/>
              </a:rPr>
              <a:t> with</a:t>
            </a:r>
            <a:r>
              <a:rPr sz="2400" b="1" spc="-41" dirty="0">
                <a:solidFill>
                  <a:srgbClr val="252525"/>
                </a:solidFill>
                <a:latin typeface="Noto Sans"/>
                <a:cs typeface="Noto Sans"/>
              </a:rPr>
              <a:t> </a:t>
            </a:r>
            <a:r>
              <a:rPr sz="2400" b="1" dirty="0">
                <a:solidFill>
                  <a:srgbClr val="252525"/>
                </a:solidFill>
                <a:latin typeface="Noto Sans"/>
                <a:cs typeface="Noto Sans"/>
              </a:rPr>
              <a:t>R</a:t>
            </a:r>
            <a:endParaRPr sz="2400" dirty="0">
              <a:latin typeface="Noto Sans"/>
              <a:cs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1686630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983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sp>
        <p:nvSpPr>
          <p:cNvPr id="4" name="TextBox 3"/>
          <p:cNvSpPr txBox="1"/>
          <p:nvPr/>
        </p:nvSpPr>
        <p:spPr>
          <a:xfrm>
            <a:off x="1626577" y="553915"/>
            <a:ext cx="5741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Array</a:t>
            </a:r>
            <a:endParaRPr lang="en-US" sz="3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2561" y="1217776"/>
            <a:ext cx="820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Arrays are the R data objects which can store data in more than two dimensions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584688" y="1683880"/>
            <a:ext cx="7825153" cy="36488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79231" y="1850643"/>
            <a:ext cx="66821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en-US" sz="1500" dirty="0" smtClean="0">
                <a:solidFill>
                  <a:srgbClr val="000000"/>
                </a:solidFill>
                <a:latin typeface="var(--bs-font-monospace)"/>
              </a:rPr>
              <a:t>vector1 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&lt;-</a:t>
            </a:r>
            <a:r>
              <a:rPr lang="en-US" altLang="en-US" sz="1500" dirty="0">
                <a:solidFill>
                  <a:srgbClr val="000000"/>
                </a:solidFill>
                <a:latin typeface="var(--bs-font-monospace)"/>
              </a:rPr>
              <a:t> c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(</a:t>
            </a:r>
            <a:r>
              <a:rPr lang="en-US" altLang="en-US" sz="1500" dirty="0">
                <a:solidFill>
                  <a:srgbClr val="006666"/>
                </a:solidFill>
                <a:latin typeface="var(--bs-font-monospace)"/>
              </a:rPr>
              <a:t>5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,</a:t>
            </a:r>
            <a:r>
              <a:rPr lang="en-US" altLang="en-US" sz="1500" dirty="0">
                <a:solidFill>
                  <a:srgbClr val="006666"/>
                </a:solidFill>
                <a:latin typeface="var(--bs-font-monospace)"/>
              </a:rPr>
              <a:t>9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,</a:t>
            </a:r>
            <a:r>
              <a:rPr lang="en-US" altLang="en-US" sz="1500" dirty="0">
                <a:solidFill>
                  <a:srgbClr val="006666"/>
                </a:solidFill>
                <a:latin typeface="var(--bs-font-monospace)"/>
              </a:rPr>
              <a:t>3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)</a:t>
            </a:r>
            <a:r>
              <a:rPr lang="en-US" altLang="en-US" sz="1500" dirty="0">
                <a:solidFill>
                  <a:srgbClr val="000000"/>
                </a:solidFill>
                <a:latin typeface="var(--bs-font-monospace)"/>
              </a:rPr>
              <a:t> </a:t>
            </a:r>
            <a:endParaRPr lang="en-US" altLang="en-US" sz="1500" dirty="0" smtClean="0">
              <a:solidFill>
                <a:srgbClr val="000000"/>
              </a:solidFill>
              <a:latin typeface="var(--bs-font-monospace)"/>
            </a:endParaRPr>
          </a:p>
          <a:p>
            <a:pPr lvl="0"/>
            <a:r>
              <a:rPr lang="en-US" altLang="en-US" sz="1500" dirty="0" smtClean="0">
                <a:solidFill>
                  <a:srgbClr val="000000"/>
                </a:solidFill>
                <a:latin typeface="var(--bs-font-monospace)"/>
              </a:rPr>
              <a:t>vector2 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&lt;-</a:t>
            </a:r>
            <a:r>
              <a:rPr lang="en-US" altLang="en-US" sz="1500" dirty="0">
                <a:solidFill>
                  <a:srgbClr val="000000"/>
                </a:solidFill>
                <a:latin typeface="var(--bs-font-monospace)"/>
              </a:rPr>
              <a:t> c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(</a:t>
            </a:r>
            <a:r>
              <a:rPr lang="en-US" altLang="en-US" sz="1500" dirty="0">
                <a:solidFill>
                  <a:srgbClr val="006666"/>
                </a:solidFill>
                <a:latin typeface="var(--bs-font-monospace)"/>
              </a:rPr>
              <a:t>10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,</a:t>
            </a:r>
            <a:r>
              <a:rPr lang="en-US" altLang="en-US" sz="1500" dirty="0">
                <a:solidFill>
                  <a:srgbClr val="006666"/>
                </a:solidFill>
                <a:latin typeface="var(--bs-font-monospace)"/>
              </a:rPr>
              <a:t>11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,</a:t>
            </a:r>
            <a:r>
              <a:rPr lang="en-US" altLang="en-US" sz="1500" dirty="0">
                <a:solidFill>
                  <a:srgbClr val="006666"/>
                </a:solidFill>
                <a:latin typeface="var(--bs-font-monospace)"/>
              </a:rPr>
              <a:t>12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,</a:t>
            </a:r>
            <a:r>
              <a:rPr lang="en-US" altLang="en-US" sz="1500" dirty="0">
                <a:solidFill>
                  <a:srgbClr val="006666"/>
                </a:solidFill>
                <a:latin typeface="var(--bs-font-monospace)"/>
              </a:rPr>
              <a:t>13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,</a:t>
            </a:r>
            <a:r>
              <a:rPr lang="en-US" altLang="en-US" sz="1500" dirty="0">
                <a:solidFill>
                  <a:srgbClr val="006666"/>
                </a:solidFill>
                <a:latin typeface="var(--bs-font-monospace)"/>
              </a:rPr>
              <a:t>14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,</a:t>
            </a:r>
            <a:r>
              <a:rPr lang="en-US" altLang="en-US" sz="1500" dirty="0">
                <a:solidFill>
                  <a:srgbClr val="006666"/>
                </a:solidFill>
                <a:latin typeface="var(--bs-font-monospace)"/>
              </a:rPr>
              <a:t>15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)</a:t>
            </a:r>
            <a:r>
              <a:rPr lang="en-US" altLang="en-US" sz="1500" dirty="0">
                <a:solidFill>
                  <a:srgbClr val="000000"/>
                </a:solidFill>
                <a:latin typeface="var(--bs-font-monospace)"/>
              </a:rPr>
              <a:t> </a:t>
            </a:r>
            <a:endParaRPr lang="en-US" altLang="en-US" sz="1500" dirty="0" smtClean="0">
              <a:solidFill>
                <a:srgbClr val="000000"/>
              </a:solidFill>
              <a:latin typeface="var(--bs-font-monospace)"/>
            </a:endParaRPr>
          </a:p>
          <a:p>
            <a:pPr lvl="0"/>
            <a:r>
              <a:rPr lang="en-US" altLang="en-US" sz="1500" dirty="0" err="1" smtClean="0">
                <a:solidFill>
                  <a:srgbClr val="000000"/>
                </a:solidFill>
                <a:latin typeface="var(--bs-font-monospace)"/>
              </a:rPr>
              <a:t>column</a:t>
            </a:r>
            <a:r>
              <a:rPr lang="en-US" altLang="en-US" sz="1500" dirty="0" err="1" smtClean="0">
                <a:solidFill>
                  <a:srgbClr val="666600"/>
                </a:solidFill>
                <a:latin typeface="var(--bs-font-monospace)"/>
              </a:rPr>
              <a:t>.</a:t>
            </a:r>
            <a:r>
              <a:rPr lang="en-US" altLang="en-US" sz="1500" dirty="0" err="1" smtClean="0">
                <a:solidFill>
                  <a:srgbClr val="000000"/>
                </a:solidFill>
                <a:latin typeface="var(--bs-font-monospace)"/>
              </a:rPr>
              <a:t>names</a:t>
            </a:r>
            <a:r>
              <a:rPr lang="en-US" altLang="en-US" sz="1500" dirty="0" smtClean="0">
                <a:solidFill>
                  <a:srgbClr val="000000"/>
                </a:solidFill>
                <a:latin typeface="var(--bs-font-monospace)"/>
              </a:rPr>
              <a:t> 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&lt;-</a:t>
            </a:r>
            <a:r>
              <a:rPr lang="en-US" altLang="en-US" sz="1500" dirty="0">
                <a:solidFill>
                  <a:srgbClr val="000000"/>
                </a:solidFill>
                <a:latin typeface="var(--bs-font-monospace)"/>
              </a:rPr>
              <a:t> c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(</a:t>
            </a:r>
            <a:r>
              <a:rPr lang="en-US" altLang="en-US" sz="1500" dirty="0">
                <a:solidFill>
                  <a:srgbClr val="008800"/>
                </a:solidFill>
                <a:latin typeface="var(--bs-font-monospace)"/>
              </a:rPr>
              <a:t>"COL1"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,</a:t>
            </a:r>
            <a:r>
              <a:rPr lang="en-US" altLang="en-US" sz="1500" dirty="0">
                <a:solidFill>
                  <a:srgbClr val="008800"/>
                </a:solidFill>
                <a:latin typeface="var(--bs-font-monospace)"/>
              </a:rPr>
              <a:t>"COL2"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,</a:t>
            </a:r>
            <a:r>
              <a:rPr lang="en-US" altLang="en-US" sz="1500" dirty="0">
                <a:solidFill>
                  <a:srgbClr val="008800"/>
                </a:solidFill>
                <a:latin typeface="var(--bs-font-monospace)"/>
              </a:rPr>
              <a:t>"COL3</a:t>
            </a:r>
            <a:r>
              <a:rPr lang="en-US" altLang="en-US" sz="1500" dirty="0" smtClean="0">
                <a:solidFill>
                  <a:srgbClr val="008800"/>
                </a:solidFill>
                <a:latin typeface="var(--bs-font-monospace)"/>
              </a:rPr>
              <a:t>"</a:t>
            </a:r>
            <a:r>
              <a:rPr lang="en-US" altLang="en-US" sz="1500" dirty="0" smtClean="0">
                <a:solidFill>
                  <a:srgbClr val="666600"/>
                </a:solidFill>
                <a:latin typeface="var(--bs-font-monospace)"/>
              </a:rPr>
              <a:t>)</a:t>
            </a:r>
          </a:p>
          <a:p>
            <a:pPr lvl="0"/>
            <a:r>
              <a:rPr lang="en-US" altLang="en-US" sz="1500" dirty="0" smtClean="0">
                <a:solidFill>
                  <a:srgbClr val="000000"/>
                </a:solidFill>
                <a:latin typeface="var(--bs-font-monospace)"/>
              </a:rPr>
              <a:t> </a:t>
            </a:r>
            <a:r>
              <a:rPr lang="en-US" altLang="en-US" sz="1500" dirty="0" err="1">
                <a:solidFill>
                  <a:srgbClr val="000000"/>
                </a:solidFill>
                <a:latin typeface="var(--bs-font-monospace)"/>
              </a:rPr>
              <a:t>row</a:t>
            </a:r>
            <a:r>
              <a:rPr lang="en-US" altLang="en-US" sz="1500" dirty="0" err="1">
                <a:solidFill>
                  <a:srgbClr val="666600"/>
                </a:solidFill>
                <a:latin typeface="var(--bs-font-monospace)"/>
              </a:rPr>
              <a:t>.</a:t>
            </a:r>
            <a:r>
              <a:rPr lang="en-US" altLang="en-US" sz="1500" dirty="0" err="1">
                <a:solidFill>
                  <a:srgbClr val="000000"/>
                </a:solidFill>
                <a:latin typeface="var(--bs-font-monospace)"/>
              </a:rPr>
              <a:t>names</a:t>
            </a:r>
            <a:r>
              <a:rPr lang="en-US" altLang="en-US" sz="1500" dirty="0">
                <a:solidFill>
                  <a:srgbClr val="000000"/>
                </a:solidFill>
                <a:latin typeface="var(--bs-font-monospace)"/>
              </a:rPr>
              <a:t> 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&lt;-</a:t>
            </a:r>
            <a:r>
              <a:rPr lang="en-US" altLang="en-US" sz="1500" dirty="0">
                <a:solidFill>
                  <a:srgbClr val="000000"/>
                </a:solidFill>
                <a:latin typeface="var(--bs-font-monospace)"/>
              </a:rPr>
              <a:t> c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(</a:t>
            </a:r>
            <a:r>
              <a:rPr lang="en-US" altLang="en-US" sz="1500" dirty="0">
                <a:solidFill>
                  <a:srgbClr val="008800"/>
                </a:solidFill>
                <a:latin typeface="var(--bs-font-monospace)"/>
              </a:rPr>
              <a:t>"ROW1"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,</a:t>
            </a:r>
            <a:r>
              <a:rPr lang="en-US" altLang="en-US" sz="1500" dirty="0">
                <a:solidFill>
                  <a:srgbClr val="008800"/>
                </a:solidFill>
                <a:latin typeface="var(--bs-font-monospace)"/>
              </a:rPr>
              <a:t>"ROW2"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,</a:t>
            </a:r>
            <a:r>
              <a:rPr lang="en-US" altLang="en-US" sz="1500" dirty="0">
                <a:solidFill>
                  <a:srgbClr val="008800"/>
                </a:solidFill>
                <a:latin typeface="var(--bs-font-monospace)"/>
              </a:rPr>
              <a:t>"ROW3"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)</a:t>
            </a:r>
            <a:r>
              <a:rPr lang="en-US" altLang="en-US" sz="1500" dirty="0">
                <a:solidFill>
                  <a:srgbClr val="000000"/>
                </a:solidFill>
                <a:latin typeface="var(--bs-font-monospace)"/>
              </a:rPr>
              <a:t> </a:t>
            </a:r>
            <a:endParaRPr lang="en-US" altLang="en-US" sz="1500" dirty="0" smtClean="0">
              <a:solidFill>
                <a:srgbClr val="000000"/>
              </a:solidFill>
              <a:latin typeface="var(--bs-font-monospace)"/>
            </a:endParaRPr>
          </a:p>
          <a:p>
            <a:pPr lvl="0"/>
            <a:r>
              <a:rPr lang="en-US" altLang="en-US" sz="1500" dirty="0" err="1" smtClean="0">
                <a:solidFill>
                  <a:srgbClr val="000000"/>
                </a:solidFill>
                <a:latin typeface="var(--bs-font-monospace)"/>
              </a:rPr>
              <a:t>matrix</a:t>
            </a:r>
            <a:r>
              <a:rPr lang="en-US" altLang="en-US" sz="1500" dirty="0" err="1" smtClean="0">
                <a:solidFill>
                  <a:srgbClr val="666600"/>
                </a:solidFill>
                <a:latin typeface="var(--bs-font-monospace)"/>
              </a:rPr>
              <a:t>.</a:t>
            </a:r>
            <a:r>
              <a:rPr lang="en-US" altLang="en-US" sz="1500" dirty="0" err="1" smtClean="0">
                <a:solidFill>
                  <a:srgbClr val="000000"/>
                </a:solidFill>
                <a:latin typeface="var(--bs-font-monospace)"/>
              </a:rPr>
              <a:t>names</a:t>
            </a:r>
            <a:r>
              <a:rPr lang="en-US" altLang="en-US" sz="1500" dirty="0" smtClean="0">
                <a:solidFill>
                  <a:srgbClr val="000000"/>
                </a:solidFill>
                <a:latin typeface="var(--bs-font-monospace)"/>
              </a:rPr>
              <a:t> 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&lt;-</a:t>
            </a:r>
            <a:r>
              <a:rPr lang="en-US" altLang="en-US" sz="1500" dirty="0">
                <a:solidFill>
                  <a:srgbClr val="000000"/>
                </a:solidFill>
                <a:latin typeface="var(--bs-font-monospace)"/>
              </a:rPr>
              <a:t> c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(</a:t>
            </a:r>
            <a:r>
              <a:rPr lang="en-US" altLang="en-US" sz="1500" dirty="0">
                <a:solidFill>
                  <a:srgbClr val="008800"/>
                </a:solidFill>
                <a:latin typeface="var(--bs-font-monospace)"/>
              </a:rPr>
              <a:t>"Matrix1"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,</a:t>
            </a:r>
            <a:r>
              <a:rPr lang="en-US" altLang="en-US" sz="1500" dirty="0">
                <a:solidFill>
                  <a:srgbClr val="008800"/>
                </a:solidFill>
                <a:latin typeface="var(--bs-font-monospace)"/>
              </a:rPr>
              <a:t>"Matrix2"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)</a:t>
            </a:r>
            <a:r>
              <a:rPr lang="en-US" altLang="en-US" sz="1500" dirty="0">
                <a:solidFill>
                  <a:srgbClr val="000000"/>
                </a:solidFill>
                <a:latin typeface="var(--bs-font-monospace)"/>
              </a:rPr>
              <a:t> </a:t>
            </a:r>
            <a:endParaRPr lang="en-US" altLang="en-US" sz="1500" dirty="0" smtClean="0">
              <a:solidFill>
                <a:srgbClr val="000000"/>
              </a:solidFill>
              <a:latin typeface="var(--bs-font-monospace)"/>
            </a:endParaRPr>
          </a:p>
          <a:p>
            <a:pPr lvl="0"/>
            <a:endParaRPr lang="en-US" altLang="en-US" sz="1500" dirty="0" smtClean="0">
              <a:solidFill>
                <a:srgbClr val="000000"/>
              </a:solidFill>
              <a:latin typeface="var(--bs-font-monospace)"/>
            </a:endParaRPr>
          </a:p>
          <a:p>
            <a:pPr lvl="0"/>
            <a:r>
              <a:rPr lang="en-US" altLang="en-US" sz="1500" dirty="0" smtClean="0">
                <a:solidFill>
                  <a:srgbClr val="880000"/>
                </a:solidFill>
                <a:latin typeface="var(--bs-font-monospace)"/>
              </a:rPr>
              <a:t># </a:t>
            </a:r>
            <a:r>
              <a:rPr lang="en-US" altLang="en-US" sz="1500" dirty="0">
                <a:solidFill>
                  <a:srgbClr val="880000"/>
                </a:solidFill>
                <a:latin typeface="var(--bs-font-monospace)"/>
              </a:rPr>
              <a:t>Take these vectors as input to the array.</a:t>
            </a:r>
            <a:r>
              <a:rPr lang="en-US" altLang="en-US" sz="1500" dirty="0">
                <a:solidFill>
                  <a:srgbClr val="000000"/>
                </a:solidFill>
                <a:latin typeface="var(--bs-font-monospace)"/>
              </a:rPr>
              <a:t> </a:t>
            </a:r>
            <a:endParaRPr lang="en-US" altLang="en-US" sz="1500" dirty="0" smtClean="0">
              <a:solidFill>
                <a:srgbClr val="000000"/>
              </a:solidFill>
              <a:latin typeface="var(--bs-font-monospace)"/>
            </a:endParaRPr>
          </a:p>
          <a:p>
            <a:pPr lvl="0"/>
            <a:endParaRPr lang="en-US" altLang="en-US" sz="1500" dirty="0" smtClean="0">
              <a:solidFill>
                <a:srgbClr val="000000"/>
              </a:solidFill>
              <a:latin typeface="var(--bs-font-monospace)"/>
            </a:endParaRPr>
          </a:p>
          <a:p>
            <a:pPr lvl="0"/>
            <a:r>
              <a:rPr lang="en-US" altLang="en-US" sz="1500" dirty="0" smtClean="0">
                <a:solidFill>
                  <a:srgbClr val="000000"/>
                </a:solidFill>
                <a:latin typeface="var(--bs-font-monospace)"/>
              </a:rPr>
              <a:t>result 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&lt;-</a:t>
            </a:r>
            <a:r>
              <a:rPr lang="en-US" altLang="en-US" sz="1500" dirty="0">
                <a:solidFill>
                  <a:srgbClr val="000000"/>
                </a:solidFill>
                <a:latin typeface="var(--bs-font-monospace)"/>
              </a:rPr>
              <a:t> array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(</a:t>
            </a:r>
            <a:r>
              <a:rPr lang="en-US" altLang="en-US" sz="1500" dirty="0">
                <a:solidFill>
                  <a:srgbClr val="000000"/>
                </a:solidFill>
                <a:latin typeface="var(--bs-font-monospace)"/>
              </a:rPr>
              <a:t>c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(</a:t>
            </a:r>
            <a:r>
              <a:rPr lang="en-US" altLang="en-US" sz="1500" dirty="0">
                <a:solidFill>
                  <a:srgbClr val="000000"/>
                </a:solidFill>
                <a:latin typeface="var(--bs-font-monospace)"/>
              </a:rPr>
              <a:t>vector1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,</a:t>
            </a:r>
            <a:r>
              <a:rPr lang="en-US" altLang="en-US" sz="1500" dirty="0">
                <a:solidFill>
                  <a:srgbClr val="000000"/>
                </a:solidFill>
                <a:latin typeface="var(--bs-font-monospace)"/>
              </a:rPr>
              <a:t>vector2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),</a:t>
            </a:r>
            <a:r>
              <a:rPr lang="en-US" altLang="en-US" sz="1500" dirty="0">
                <a:solidFill>
                  <a:srgbClr val="000000"/>
                </a:solidFill>
                <a:latin typeface="var(--bs-font-monospace)"/>
              </a:rPr>
              <a:t>dim 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=</a:t>
            </a:r>
            <a:r>
              <a:rPr lang="en-US" altLang="en-US" sz="1500" dirty="0">
                <a:solidFill>
                  <a:srgbClr val="000000"/>
                </a:solidFill>
                <a:latin typeface="var(--bs-font-monospace)"/>
              </a:rPr>
              <a:t> c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(</a:t>
            </a:r>
            <a:r>
              <a:rPr lang="en-US" altLang="en-US" sz="1500" dirty="0">
                <a:solidFill>
                  <a:srgbClr val="006666"/>
                </a:solidFill>
                <a:latin typeface="var(--bs-font-monospace)"/>
              </a:rPr>
              <a:t>3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,</a:t>
            </a:r>
            <a:r>
              <a:rPr lang="en-US" altLang="en-US" sz="1500" dirty="0">
                <a:solidFill>
                  <a:srgbClr val="006666"/>
                </a:solidFill>
                <a:latin typeface="var(--bs-font-monospace)"/>
              </a:rPr>
              <a:t>3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,</a:t>
            </a:r>
            <a:r>
              <a:rPr lang="en-US" altLang="en-US" sz="1500" dirty="0">
                <a:solidFill>
                  <a:srgbClr val="006666"/>
                </a:solidFill>
                <a:latin typeface="var(--bs-font-monospace)"/>
              </a:rPr>
              <a:t>2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),</a:t>
            </a:r>
            <a:r>
              <a:rPr lang="en-US" altLang="en-US" sz="1500" dirty="0" err="1">
                <a:solidFill>
                  <a:srgbClr val="000000"/>
                </a:solidFill>
                <a:latin typeface="var(--bs-font-monospace)"/>
              </a:rPr>
              <a:t>dimnames</a:t>
            </a:r>
            <a:r>
              <a:rPr lang="en-US" altLang="en-US" sz="1500" dirty="0">
                <a:solidFill>
                  <a:srgbClr val="000000"/>
                </a:solidFill>
                <a:latin typeface="var(--bs-font-monospace)"/>
              </a:rPr>
              <a:t> 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=</a:t>
            </a:r>
            <a:r>
              <a:rPr lang="en-US" altLang="en-US" sz="1500" dirty="0">
                <a:solidFill>
                  <a:srgbClr val="000000"/>
                </a:solidFill>
                <a:latin typeface="var(--bs-font-monospace)"/>
              </a:rPr>
              <a:t> list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(</a:t>
            </a:r>
            <a:r>
              <a:rPr lang="en-US" altLang="en-US" sz="1500" dirty="0" err="1">
                <a:solidFill>
                  <a:srgbClr val="000000"/>
                </a:solidFill>
                <a:latin typeface="var(--bs-font-monospace)"/>
              </a:rPr>
              <a:t>row</a:t>
            </a:r>
            <a:r>
              <a:rPr lang="en-US" altLang="en-US" sz="1500" dirty="0" err="1">
                <a:solidFill>
                  <a:srgbClr val="666600"/>
                </a:solidFill>
                <a:latin typeface="var(--bs-font-monospace)"/>
              </a:rPr>
              <a:t>.</a:t>
            </a:r>
            <a:r>
              <a:rPr lang="en-US" altLang="en-US" sz="1500" dirty="0" err="1">
                <a:solidFill>
                  <a:srgbClr val="000000"/>
                </a:solidFill>
                <a:latin typeface="var(--bs-font-monospace)"/>
              </a:rPr>
              <a:t>names</a:t>
            </a:r>
            <a:r>
              <a:rPr lang="en-US" altLang="en-US" sz="1500" dirty="0" err="1">
                <a:solidFill>
                  <a:srgbClr val="666600"/>
                </a:solidFill>
                <a:latin typeface="var(--bs-font-monospace)"/>
              </a:rPr>
              <a:t>,</a:t>
            </a:r>
            <a:r>
              <a:rPr lang="en-US" altLang="en-US" sz="1500" dirty="0" err="1">
                <a:solidFill>
                  <a:srgbClr val="000000"/>
                </a:solidFill>
                <a:latin typeface="var(--bs-font-monospace)"/>
              </a:rPr>
              <a:t>column</a:t>
            </a:r>
            <a:r>
              <a:rPr lang="en-US" altLang="en-US" sz="1500" dirty="0" err="1">
                <a:solidFill>
                  <a:srgbClr val="666600"/>
                </a:solidFill>
                <a:latin typeface="var(--bs-font-monospace)"/>
              </a:rPr>
              <a:t>.</a:t>
            </a:r>
            <a:r>
              <a:rPr lang="en-US" altLang="en-US" sz="1500" dirty="0" err="1">
                <a:solidFill>
                  <a:srgbClr val="000000"/>
                </a:solidFill>
                <a:latin typeface="var(--bs-font-monospace)"/>
              </a:rPr>
              <a:t>names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,</a:t>
            </a:r>
            <a:r>
              <a:rPr lang="en-US" altLang="en-US" sz="1500" dirty="0">
                <a:solidFill>
                  <a:srgbClr val="000000"/>
                </a:solidFill>
                <a:latin typeface="var(--bs-font-monospace)"/>
              </a:rPr>
              <a:t> </a:t>
            </a:r>
            <a:r>
              <a:rPr lang="en-US" altLang="en-US" sz="1500" dirty="0" err="1">
                <a:solidFill>
                  <a:srgbClr val="000000"/>
                </a:solidFill>
                <a:latin typeface="var(--bs-font-monospace)"/>
              </a:rPr>
              <a:t>matrix</a:t>
            </a:r>
            <a:r>
              <a:rPr lang="en-US" altLang="en-US" sz="1500" dirty="0" err="1">
                <a:solidFill>
                  <a:srgbClr val="666600"/>
                </a:solidFill>
                <a:latin typeface="var(--bs-font-monospace)"/>
              </a:rPr>
              <a:t>.</a:t>
            </a:r>
            <a:r>
              <a:rPr lang="en-US" altLang="en-US" sz="1500" dirty="0" err="1">
                <a:solidFill>
                  <a:srgbClr val="000000"/>
                </a:solidFill>
                <a:latin typeface="var(--bs-font-monospace)"/>
              </a:rPr>
              <a:t>names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))</a:t>
            </a:r>
            <a:r>
              <a:rPr lang="en-US" altLang="en-US" sz="1500" dirty="0">
                <a:solidFill>
                  <a:srgbClr val="000000"/>
                </a:solidFill>
                <a:latin typeface="var(--bs-font-monospace)"/>
              </a:rPr>
              <a:t> </a:t>
            </a:r>
            <a:endParaRPr lang="en-US" altLang="en-US" sz="1500" dirty="0" smtClean="0">
              <a:solidFill>
                <a:srgbClr val="000000"/>
              </a:solidFill>
              <a:latin typeface="var(--bs-font-monospace)"/>
            </a:endParaRPr>
          </a:p>
          <a:p>
            <a:pPr lvl="0"/>
            <a:endParaRPr lang="en-US" altLang="en-US" sz="1500" dirty="0" smtClean="0">
              <a:solidFill>
                <a:srgbClr val="000000"/>
              </a:solidFill>
              <a:latin typeface="var(--bs-font-monospace)"/>
            </a:endParaRPr>
          </a:p>
          <a:p>
            <a:pPr lvl="0"/>
            <a:r>
              <a:rPr lang="en-US" altLang="en-US" sz="1500" dirty="0" smtClean="0">
                <a:solidFill>
                  <a:srgbClr val="000088"/>
                </a:solidFill>
                <a:latin typeface="var(--bs-font-monospace)"/>
              </a:rPr>
              <a:t>print</a:t>
            </a:r>
            <a:r>
              <a:rPr lang="en-US" altLang="en-US" sz="1500" dirty="0" smtClean="0">
                <a:solidFill>
                  <a:srgbClr val="666600"/>
                </a:solidFill>
                <a:latin typeface="var(--bs-font-monospace)"/>
              </a:rPr>
              <a:t>(</a:t>
            </a:r>
            <a:r>
              <a:rPr lang="en-US" altLang="en-US" sz="1500" dirty="0" smtClean="0">
                <a:solidFill>
                  <a:srgbClr val="000000"/>
                </a:solidFill>
                <a:latin typeface="var(--bs-font-monospace)"/>
              </a:rPr>
              <a:t>result</a:t>
            </a:r>
            <a:r>
              <a:rPr lang="en-US" altLang="en-US" sz="1500" dirty="0">
                <a:solidFill>
                  <a:srgbClr val="666600"/>
                </a:solidFill>
                <a:latin typeface="var(--bs-font-monospace)"/>
              </a:rPr>
              <a:t>)</a:t>
            </a:r>
            <a:r>
              <a:rPr lang="en-US" altLang="en-US" sz="1500" dirty="0"/>
              <a:t> </a:t>
            </a:r>
            <a:endParaRPr lang="en-US" altLang="en-US" sz="1500" dirty="0">
              <a:latin typeface="Arial" panose="020B0604020202020204" pitchFamily="34" charset="0"/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18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4070"/>
            <a:ext cx="9144000" cy="513998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3462" y="1370281"/>
            <a:ext cx="4117076" cy="4117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</p:spTree>
    <p:extLst>
      <p:ext uri="{BB962C8B-B14F-4D97-AF65-F5344CB8AC3E}">
        <p14:creationId xmlns:p14="http://schemas.microsoft.com/office/powerpoint/2010/main" val="2920718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5412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118</Words>
  <Application>Microsoft Office PowerPoint</Application>
  <PresentationFormat>On-screen Show (4:3)</PresentationFormat>
  <Paragraphs>23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Noto Sans</vt:lpstr>
      <vt:lpstr>var(--bs-font-monospace)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yucc</cp:lastModifiedBy>
  <cp:revision>7</cp:revision>
  <dcterms:created xsi:type="dcterms:W3CDTF">2019-04-13T05:06:58Z</dcterms:created>
  <dcterms:modified xsi:type="dcterms:W3CDTF">2022-06-25T07:44:09Z</dcterms:modified>
  <cp:category/>
</cp:coreProperties>
</file>